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3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800"/>
            </a:pP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2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5049" y="575994"/>
            <a:ext cx="11133488" cy="9057752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>
            <p:ph type="subTitle" sz="quarter" idx="1"/>
          </p:nvPr>
        </p:nvSpPr>
        <p:spPr>
          <a:xfrm>
            <a:off x="1553955" y="369883"/>
            <a:ext cx="10464801" cy="1130301"/>
          </a:xfrm>
          <a:prstGeom prst="rect">
            <a:avLst/>
          </a:prstGeom>
        </p:spPr>
        <p:txBody>
          <a:bodyPr/>
          <a:lstStyle/>
          <a:p>
            <a:pPr defTabSz="385572">
              <a:defRPr b="1" sz="3100">
                <a:latin typeface="+mj-lt"/>
                <a:ea typeface="+mj-ea"/>
                <a:cs typeface="+mj-cs"/>
                <a:sym typeface="Helvetica"/>
              </a:defRPr>
            </a:pPr>
            <a:r>
              <a:t>What are the most popular phone and APPs in China?</a:t>
            </a:r>
          </a:p>
          <a:p>
            <a:pPr algn="r" defTabSz="385572">
              <a:defRPr sz="1900"/>
            </a:pPr>
            <a:r>
              <a:t>shuo zhang</a:t>
            </a:r>
          </a:p>
          <a:p>
            <a:pPr algn="r" defTabSz="385572">
              <a:defRPr sz="1600"/>
            </a:pPr>
            <a:r>
              <a:t>07/31/2016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xfrm>
            <a:off x="474690" y="-559117"/>
            <a:ext cx="11320052" cy="2281911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/>
            <a:r>
              <a:t>Data  Description </a:t>
            </a:r>
          </a:p>
        </p:txBody>
      </p:sp>
      <p:sp>
        <p:nvSpPr>
          <p:cNvPr id="123" name="Shape 123"/>
          <p:cNvSpPr/>
          <p:nvPr/>
        </p:nvSpPr>
        <p:spPr>
          <a:xfrm>
            <a:off x="123943" y="1261863"/>
            <a:ext cx="12756913" cy="2273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75000"/>
              <a:buChar char="•"/>
              <a:defRPr sz="2400"/>
            </a:pPr>
            <a:r>
              <a:t>The data set is provided by TalkingData, China’s largest third-party mobile data platform.</a:t>
            </a:r>
          </a:p>
          <a:p>
            <a:pPr marL="444500" indent="-444500" algn="l">
              <a:spcBef>
                <a:spcPts val="4200"/>
              </a:spcBef>
              <a:buSzPct val="75000"/>
              <a:buChar char="•"/>
              <a:defRPr sz="2400"/>
            </a:pPr>
            <a:r>
              <a:t>The data is from 05/01/2016 to 05/07/2016 and iphone data is excluded.</a:t>
            </a:r>
          </a:p>
          <a:p>
            <a:pPr marL="444500" indent="-444500" algn="l">
              <a:spcBef>
                <a:spcPts val="4200"/>
              </a:spcBef>
              <a:buSzPct val="75000"/>
              <a:buChar char="•"/>
              <a:defRPr sz="2400"/>
            </a:pPr>
            <a:r>
              <a:t>After data merge, two data sets are analyzed in the shiny.</a:t>
            </a:r>
          </a:p>
        </p:txBody>
      </p:sp>
      <p:pic>
        <p:nvPicPr>
          <p:cNvPr id="124" name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71666" y="3666814"/>
            <a:ext cx="9391504" cy="5835341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Shape 125"/>
          <p:cNvSpPr/>
          <p:nvPr/>
        </p:nvSpPr>
        <p:spPr>
          <a:xfrm>
            <a:off x="5440736" y="4621503"/>
            <a:ext cx="1107350" cy="541926"/>
          </a:xfrm>
          <a:prstGeom prst="roundRect">
            <a:avLst>
              <a:gd name="adj" fmla="val 30650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chemeClr val="accent5"/>
                </a:solidFill>
              </a:defRPr>
            </a:pPr>
          </a:p>
        </p:txBody>
      </p:sp>
      <p:sp>
        <p:nvSpPr>
          <p:cNvPr id="126" name="Shape 126"/>
          <p:cNvSpPr/>
          <p:nvPr/>
        </p:nvSpPr>
        <p:spPr>
          <a:xfrm>
            <a:off x="2176463" y="4232440"/>
            <a:ext cx="1107350" cy="541926"/>
          </a:xfrm>
          <a:prstGeom prst="roundRect">
            <a:avLst>
              <a:gd name="adj" fmla="val 30650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chemeClr val="accent5"/>
                </a:solidFill>
              </a:defRPr>
            </a:pPr>
          </a:p>
        </p:txBody>
      </p:sp>
      <p:sp>
        <p:nvSpPr>
          <p:cNvPr id="127" name="Shape 127"/>
          <p:cNvSpPr/>
          <p:nvPr/>
        </p:nvSpPr>
        <p:spPr>
          <a:xfrm>
            <a:off x="1852079" y="7491011"/>
            <a:ext cx="1107350" cy="541927"/>
          </a:xfrm>
          <a:prstGeom prst="roundRect">
            <a:avLst>
              <a:gd name="adj" fmla="val 30650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chemeClr val="accent5"/>
                </a:solidFill>
              </a:defRPr>
            </a:pPr>
          </a:p>
        </p:txBody>
      </p:sp>
      <p:sp>
        <p:nvSpPr>
          <p:cNvPr id="128" name="Shape 128"/>
          <p:cNvSpPr/>
          <p:nvPr/>
        </p:nvSpPr>
        <p:spPr>
          <a:xfrm>
            <a:off x="8324991" y="5795374"/>
            <a:ext cx="1107350" cy="541926"/>
          </a:xfrm>
          <a:prstGeom prst="roundRect">
            <a:avLst>
              <a:gd name="adj" fmla="val 30650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chemeClr val="accent5"/>
                </a:solidFill>
              </a:defRPr>
            </a:pPr>
          </a:p>
        </p:txBody>
      </p:sp>
      <p:sp>
        <p:nvSpPr>
          <p:cNvPr id="129" name="Shape 129"/>
          <p:cNvSpPr/>
          <p:nvPr/>
        </p:nvSpPr>
        <p:spPr>
          <a:xfrm>
            <a:off x="5440736" y="7653204"/>
            <a:ext cx="1107350" cy="541926"/>
          </a:xfrm>
          <a:prstGeom prst="roundRect">
            <a:avLst>
              <a:gd name="adj" fmla="val 30650"/>
            </a:avLst>
          </a:prstGeom>
          <a:ln w="25400">
            <a:solidFill>
              <a:srgbClr val="85888D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chemeClr val="accent5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creen Shot 2016-07-31 at 10.03.2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36909" y="1698789"/>
            <a:ext cx="11112260" cy="6919118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hape 132"/>
          <p:cNvSpPr/>
          <p:nvPr>
            <p:ph type="title" idx="4294967295"/>
          </p:nvPr>
        </p:nvSpPr>
        <p:spPr>
          <a:xfrm>
            <a:off x="474690" y="-559117"/>
            <a:ext cx="11320052" cy="2281911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/>
            <a:r>
              <a:t>Data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Screen Shot 2016-07-31 at 10.05.3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9961" y="1268567"/>
            <a:ext cx="8037171" cy="4638777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hape 135"/>
          <p:cNvSpPr/>
          <p:nvPr>
            <p:ph type="title" idx="4294967295"/>
          </p:nvPr>
        </p:nvSpPr>
        <p:spPr>
          <a:xfrm>
            <a:off x="474690" y="-559117"/>
            <a:ext cx="11320052" cy="2281911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/>
            <a:r>
              <a:t>Phone Map</a:t>
            </a:r>
          </a:p>
        </p:txBody>
      </p:sp>
      <p:pic>
        <p:nvPicPr>
          <p:cNvPr id="136" name="Screen Shot 2016-07-31 at 10.13.20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34228" y="4667147"/>
            <a:ext cx="7268342" cy="42379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Screen Shot 2016-07-31 at 10.08.3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4160" y="1058698"/>
            <a:ext cx="8345290" cy="48100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Screen Shot 2016-07-31 at 10.09.32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92426" y="4949086"/>
            <a:ext cx="7732484" cy="4544956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Shape 140"/>
          <p:cNvSpPr/>
          <p:nvPr>
            <p:ph type="title" idx="4294967295"/>
          </p:nvPr>
        </p:nvSpPr>
        <p:spPr>
          <a:xfrm>
            <a:off x="474690" y="-559117"/>
            <a:ext cx="11320052" cy="2281911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/>
            <a:r>
              <a:t>Phone Plot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Screen Shot 2016-07-31 at 10.10.27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8847" y="1572520"/>
            <a:ext cx="7681753" cy="439910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Screen Shot 2016-07-31 at 10.11.02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1883" y="5224592"/>
            <a:ext cx="7240117" cy="4065125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Shape 144"/>
          <p:cNvSpPr/>
          <p:nvPr>
            <p:ph type="title" idx="4294967295"/>
          </p:nvPr>
        </p:nvSpPr>
        <p:spPr>
          <a:xfrm>
            <a:off x="474690" y="-559117"/>
            <a:ext cx="11320052" cy="2281911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/>
            <a:r>
              <a:t>APP Map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title" idx="4294967295"/>
          </p:nvPr>
        </p:nvSpPr>
        <p:spPr>
          <a:xfrm>
            <a:off x="474690" y="-559117"/>
            <a:ext cx="11320052" cy="2281911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/>
            <a:r>
              <a:t>APP Plot</a:t>
            </a:r>
          </a:p>
        </p:txBody>
      </p:sp>
      <p:pic>
        <p:nvPicPr>
          <p:cNvPr id="147" name="Screen Shot 2016-07-31 at 10.14.1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3982" y="1339635"/>
            <a:ext cx="5910511" cy="35286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Screen Shot 2016-07-31 at 10.15.11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431245" y="1611714"/>
            <a:ext cx="5411324" cy="32639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Screen Shot 2016-07-31 at 10.15.11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04025" y="5586316"/>
            <a:ext cx="6196750" cy="37376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xfrm>
            <a:off x="842374" y="-337947"/>
            <a:ext cx="11320051" cy="2281911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/>
            <a:r>
              <a:t>Discovery</a:t>
            </a:r>
          </a:p>
        </p:txBody>
      </p:sp>
      <p:sp>
        <p:nvSpPr>
          <p:cNvPr id="152" name="Shape 152"/>
          <p:cNvSpPr/>
          <p:nvPr/>
        </p:nvSpPr>
        <p:spPr>
          <a:xfrm>
            <a:off x="681016" y="1940940"/>
            <a:ext cx="5632644" cy="67564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indent="228600" algn="l">
              <a:spcBef>
                <a:spcPts val="4200"/>
              </a:spcBef>
              <a:defRPr sz="2000"/>
            </a:pPr>
            <a:r>
              <a:t>Geographical, Gender and Age distribution of phone:</a:t>
            </a:r>
          </a:p>
          <a:p>
            <a:pPr lvl="1" marL="691443" indent="-246943" algn="l">
              <a:spcBef>
                <a:spcPts val="4200"/>
              </a:spcBef>
              <a:buSzPct val="75000"/>
              <a:buChar char="•"/>
              <a:defRPr sz="2000"/>
            </a:pPr>
            <a:r>
              <a:t>Top 3 cities: Beijing, Shanghai, Shenzhen</a:t>
            </a:r>
          </a:p>
          <a:p>
            <a:pPr lvl="1" marL="691443" indent="-246943" algn="l">
              <a:spcBef>
                <a:spcPts val="4200"/>
              </a:spcBef>
              <a:buSzPct val="75000"/>
              <a:buChar char="•"/>
              <a:defRPr sz="2000"/>
            </a:pPr>
            <a:r>
              <a:t>More male users than female users.</a:t>
            </a:r>
          </a:p>
          <a:p>
            <a:pPr lvl="1" marL="691443" indent="-246943" algn="l">
              <a:spcBef>
                <a:spcPts val="4200"/>
              </a:spcBef>
              <a:buSzPct val="75000"/>
              <a:buChar char="•"/>
              <a:defRPr sz="2000"/>
            </a:pPr>
            <a:r>
              <a:t>Compare Samsung Vivo and OPPO, female prefer fashion Vivo and OPPO  and male prefer Samsung. </a:t>
            </a:r>
          </a:p>
          <a:p>
            <a:pPr lvl="1" marL="691443" indent="-246943" algn="l">
              <a:spcBef>
                <a:spcPts val="4200"/>
              </a:spcBef>
              <a:buSzPct val="75000"/>
              <a:buChar char="•"/>
              <a:defRPr sz="2000"/>
            </a:pPr>
            <a:r>
              <a:t>Different phone has different average user age.</a:t>
            </a:r>
          </a:p>
          <a:p>
            <a:pPr lvl="1" marL="691443" indent="-246943" algn="l">
              <a:spcBef>
                <a:spcPts val="4200"/>
              </a:spcBef>
              <a:buSzPct val="75000"/>
              <a:buChar char="•"/>
              <a:defRPr sz="2000"/>
            </a:pPr>
            <a:r>
              <a:t> Young generation prefer the fashion (and more affordable)  OPPO and Vivo, while senior people prefer Huawei and Samsung . Xiaomi  is the dominant.</a:t>
            </a:r>
          </a:p>
        </p:txBody>
      </p:sp>
      <p:sp>
        <p:nvSpPr>
          <p:cNvPr id="153" name="Shape 153"/>
          <p:cNvSpPr/>
          <p:nvPr/>
        </p:nvSpPr>
        <p:spPr>
          <a:xfrm>
            <a:off x="7000778" y="1979039"/>
            <a:ext cx="5632644" cy="66802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indent="228600" algn="l">
              <a:spcBef>
                <a:spcPts val="4200"/>
              </a:spcBef>
              <a:defRPr sz="2000"/>
            </a:pPr>
            <a:r>
              <a:t>Geographical, Gender and Age distribution of APP:</a:t>
            </a:r>
          </a:p>
          <a:p>
            <a:pPr lvl="1" marL="691443" indent="-246943" algn="l">
              <a:spcBef>
                <a:spcPts val="4200"/>
              </a:spcBef>
              <a:buSzPct val="75000"/>
              <a:buChar char="•"/>
              <a:defRPr sz="2000"/>
            </a:pPr>
            <a:r>
              <a:t>Top 3 cities: Beijing, Shanghai, Shenzhen</a:t>
            </a:r>
          </a:p>
          <a:p>
            <a:pPr lvl="1" marL="691443" indent="-246943" algn="l">
              <a:spcBef>
                <a:spcPts val="4200"/>
              </a:spcBef>
              <a:buSzPct val="75000"/>
              <a:buChar char="•"/>
              <a:defRPr sz="2000"/>
            </a:pPr>
            <a:r>
              <a:t>More male users than female users.</a:t>
            </a:r>
          </a:p>
          <a:p>
            <a:pPr lvl="1" marL="691443" indent="-246943" algn="l">
              <a:spcBef>
                <a:spcPts val="4200"/>
              </a:spcBef>
              <a:buSzPct val="75000"/>
              <a:buChar char="•"/>
              <a:defRPr sz="2000"/>
            </a:pPr>
            <a:r>
              <a:t>More inactive than active.</a:t>
            </a:r>
          </a:p>
          <a:p>
            <a:pPr lvl="1" marL="691443" indent="-246943" algn="l">
              <a:spcBef>
                <a:spcPts val="4200"/>
              </a:spcBef>
              <a:buSzPct val="75000"/>
              <a:buChar char="•"/>
              <a:defRPr sz="2000"/>
            </a:pPr>
            <a:r>
              <a:t>Different APP has different average user age.</a:t>
            </a:r>
          </a:p>
          <a:p>
            <a:pPr lvl="1" marL="691443" indent="-246943" algn="l">
              <a:spcBef>
                <a:spcPts val="4200"/>
              </a:spcBef>
              <a:buSzPct val="75000"/>
              <a:buChar char="•"/>
              <a:defRPr sz="2000"/>
            </a:pPr>
            <a:r>
              <a:t> Young and senior generation have same taste of APP preference.</a:t>
            </a:r>
          </a:p>
          <a:p>
            <a:pPr lvl="1" marL="691443" indent="-246943" algn="l">
              <a:spcBef>
                <a:spcPts val="4200"/>
              </a:spcBef>
              <a:buSzPct val="75000"/>
              <a:buChar char="•"/>
              <a:defRPr sz="2000"/>
            </a:pPr>
            <a:r>
              <a:t>Phone distribution is different dependent on phone.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